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65" r:id="rId6"/>
    <p:sldId id="266" r:id="rId7"/>
    <p:sldId id="259"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291"/>
    <a:srgbClr val="F05030"/>
    <a:srgbClr val="FCB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7" d="100"/>
          <a:sy n="87" d="100"/>
        </p:scale>
        <p:origin x="12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DD185-BF4B-4170-9265-E3CED15C0DF5}"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159388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DD185-BF4B-4170-9265-E3CED15C0DF5}"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19979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DD185-BF4B-4170-9265-E3CED15C0DF5}"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102174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DD185-BF4B-4170-9265-E3CED15C0DF5}"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127413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EDD185-BF4B-4170-9265-E3CED15C0DF5}"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93765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DD185-BF4B-4170-9265-E3CED15C0DF5}"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145604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DD185-BF4B-4170-9265-E3CED15C0DF5}"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423949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DD185-BF4B-4170-9265-E3CED15C0DF5}"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85500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DD185-BF4B-4170-9265-E3CED15C0DF5}"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397612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DD185-BF4B-4170-9265-E3CED15C0DF5}"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4865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DD185-BF4B-4170-9265-E3CED15C0DF5}"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E9316-9036-4EFB-94A4-2AB251939024}" type="slidenum">
              <a:rPr lang="en-US" smtClean="0"/>
              <a:t>‹#›</a:t>
            </a:fld>
            <a:endParaRPr lang="en-US"/>
          </a:p>
        </p:txBody>
      </p:sp>
    </p:spTree>
    <p:extLst>
      <p:ext uri="{BB962C8B-B14F-4D97-AF65-F5344CB8AC3E}">
        <p14:creationId xmlns:p14="http://schemas.microsoft.com/office/powerpoint/2010/main" val="3748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DD185-BF4B-4170-9265-E3CED15C0DF5}"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E9316-9036-4EFB-94A4-2AB251939024}" type="slidenum">
              <a:rPr lang="en-US" smtClean="0"/>
              <a:t>‹#›</a:t>
            </a:fld>
            <a:endParaRPr lang="en-US"/>
          </a:p>
        </p:txBody>
      </p:sp>
    </p:spTree>
    <p:extLst>
      <p:ext uri="{BB962C8B-B14F-4D97-AF65-F5344CB8AC3E}">
        <p14:creationId xmlns:p14="http://schemas.microsoft.com/office/powerpoint/2010/main" val="163173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778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14429"/>
            <a:ext cx="12192000" cy="4668982"/>
          </a:xfrm>
          <a:prstGeom prst="rect">
            <a:avLst/>
          </a:prstGeom>
          <a:solidFill>
            <a:srgbClr val="015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473" y="318656"/>
            <a:ext cx="4959927" cy="1653308"/>
          </a:xfrm>
          <a:prstGeom prst="rect">
            <a:avLst/>
          </a:prstGeom>
        </p:spPr>
      </p:pic>
      <p:sp>
        <p:nvSpPr>
          <p:cNvPr id="6" name="TextBox 5"/>
          <p:cNvSpPr txBox="1"/>
          <p:nvPr/>
        </p:nvSpPr>
        <p:spPr>
          <a:xfrm>
            <a:off x="719268" y="2441070"/>
            <a:ext cx="11105003" cy="2800062"/>
          </a:xfrm>
          <a:prstGeom prst="rect">
            <a:avLst/>
          </a:prstGeom>
          <a:noFill/>
        </p:spPr>
        <p:txBody>
          <a:bodyPr wrap="square" rtlCol="0">
            <a:spAutoFit/>
          </a:bodyPr>
          <a:lstStyle/>
          <a:p>
            <a:pPr>
              <a:lnSpc>
                <a:spcPct val="150000"/>
              </a:lnSpc>
            </a:pPr>
            <a:r>
              <a:rPr lang="en-US" sz="2000" dirty="0">
                <a:solidFill>
                  <a:schemeClr val="bg1"/>
                </a:solidFill>
                <a:latin typeface="Verdana" panose="020B0604030504040204" pitchFamily="34" charset="0"/>
                <a:ea typeface="Verdana" panose="020B0604030504040204" pitchFamily="34" charset="0"/>
                <a:cs typeface="Arial Narrow" panose="020B0604020202020204" pitchFamily="34" charset="0"/>
              </a:rPr>
              <a:t>MC2026 is our plan to achieve Mighty Change in Maricopa County. To create Mighty Change, we all need to work together for the betterment of our community. That’s why we’re leveraging our network of partners across the Valley to focus our aid on the areas that need it most. When we work together, we can tackle the systemic, interrelated issues that are holding us back to create more opportunity and access throughout the Valley.</a:t>
            </a:r>
          </a:p>
        </p:txBody>
      </p:sp>
    </p:spTree>
    <p:extLst>
      <p:ext uri="{BB962C8B-B14F-4D97-AF65-F5344CB8AC3E}">
        <p14:creationId xmlns:p14="http://schemas.microsoft.com/office/powerpoint/2010/main" val="2162095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81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1709" y="2632364"/>
            <a:ext cx="7259781" cy="379591"/>
          </a:xfrm>
          <a:prstGeom prst="rect">
            <a:avLst/>
          </a:prstGeom>
          <a:noFill/>
        </p:spPr>
        <p:txBody>
          <a:bodyPr wrap="square" rtlCol="0">
            <a:spAutoFit/>
          </a:bodyPr>
          <a:lstStyle/>
          <a:p>
            <a:pPr>
              <a:spcAft>
                <a:spcPts val="600"/>
              </a:spcAft>
              <a:buClr>
                <a:srgbClr val="FCB154"/>
              </a:buClr>
            </a:pPr>
            <a:r>
              <a:rPr lang="en-US" sz="2800" b="1" baseline="30000" dirty="0" smtClean="0">
                <a:solidFill>
                  <a:srgbClr val="F05030"/>
                </a:solidFill>
                <a:latin typeface="Georgia" panose="02040502050405020303" pitchFamily="18" charset="0"/>
                <a:ea typeface="Verdana" panose="020B0604030504040204" pitchFamily="34" charset="0"/>
              </a:rPr>
              <a:t>9,600</a:t>
            </a:r>
            <a:r>
              <a:rPr lang="en-US" sz="2400" baseline="30000" dirty="0" smtClean="0">
                <a:latin typeface="Verdana" panose="020B0604030504040204" pitchFamily="34" charset="0"/>
                <a:ea typeface="Verdana" panose="020B0604030504040204" pitchFamily="34" charset="0"/>
              </a:rPr>
              <a:t> </a:t>
            </a:r>
            <a:r>
              <a:rPr lang="en-US" sz="2400" baseline="30000" dirty="0">
                <a:latin typeface="Verdana" panose="020B0604030504040204" pitchFamily="34" charset="0"/>
                <a:ea typeface="Verdana" panose="020B0604030504040204" pitchFamily="34" charset="0"/>
              </a:rPr>
              <a:t>individuals </a:t>
            </a:r>
            <a:r>
              <a:rPr lang="en-US" sz="2400" b="1" baseline="30000" dirty="0">
                <a:solidFill>
                  <a:srgbClr val="015291"/>
                </a:solidFill>
                <a:latin typeface="Verdana" panose="020B0604030504040204" pitchFamily="34" charset="0"/>
                <a:ea typeface="Verdana" panose="020B0604030504040204" pitchFamily="34" charset="0"/>
              </a:rPr>
              <a:t>experience homelessness </a:t>
            </a:r>
            <a:r>
              <a:rPr lang="en-US" sz="2400" baseline="30000" dirty="0">
                <a:latin typeface="Verdana" panose="020B0604030504040204" pitchFamily="34" charset="0"/>
                <a:ea typeface="Verdana" panose="020B0604030504040204" pitchFamily="34" charset="0"/>
              </a:rPr>
              <a:t>on any given night</a:t>
            </a:r>
          </a:p>
        </p:txBody>
      </p:sp>
      <p:sp>
        <p:nvSpPr>
          <p:cNvPr id="4" name="TextBox 3"/>
          <p:cNvSpPr txBox="1"/>
          <p:nvPr/>
        </p:nvSpPr>
        <p:spPr>
          <a:xfrm>
            <a:off x="1551709" y="3346545"/>
            <a:ext cx="7259781" cy="379591"/>
          </a:xfrm>
          <a:prstGeom prst="rect">
            <a:avLst/>
          </a:prstGeom>
          <a:noFill/>
        </p:spPr>
        <p:txBody>
          <a:bodyPr wrap="square" rtlCol="0">
            <a:spAutoFit/>
          </a:bodyPr>
          <a:lstStyle/>
          <a:p>
            <a:pPr>
              <a:spcAft>
                <a:spcPts val="600"/>
              </a:spcAft>
              <a:buClr>
                <a:srgbClr val="FCB154"/>
              </a:buClr>
            </a:pPr>
            <a:r>
              <a:rPr lang="en-US" sz="2800" b="1" baseline="30000" dirty="0" smtClean="0">
                <a:solidFill>
                  <a:srgbClr val="F05030"/>
                </a:solidFill>
                <a:latin typeface="Georgia" panose="02040502050405020303" pitchFamily="18" charset="0"/>
                <a:ea typeface="Verdana" panose="020B0604030504040204" pitchFamily="34" charset="0"/>
              </a:rPr>
              <a:t>13%</a:t>
            </a:r>
            <a:r>
              <a:rPr lang="en-US" sz="2400" baseline="30000" dirty="0" smtClean="0">
                <a:latin typeface="Verdana" panose="020B0604030504040204" pitchFamily="34" charset="0"/>
                <a:ea typeface="Verdana" panose="020B0604030504040204" pitchFamily="34" charset="0"/>
              </a:rPr>
              <a:t> of </a:t>
            </a:r>
            <a:r>
              <a:rPr lang="en-US" sz="2400" b="1" baseline="30000" dirty="0" smtClean="0">
                <a:solidFill>
                  <a:srgbClr val="015291"/>
                </a:solidFill>
                <a:latin typeface="Verdana" panose="020B0604030504040204" pitchFamily="34" charset="0"/>
                <a:ea typeface="Verdana" panose="020B0604030504040204" pitchFamily="34" charset="0"/>
              </a:rPr>
              <a:t>Maricopa County </a:t>
            </a:r>
            <a:r>
              <a:rPr lang="en-US" sz="2400" baseline="30000" dirty="0" smtClean="0">
                <a:latin typeface="Verdana" panose="020B0604030504040204" pitchFamily="34" charset="0"/>
                <a:ea typeface="Verdana" panose="020B0604030504040204" pitchFamily="34" charset="0"/>
              </a:rPr>
              <a:t>residents are </a:t>
            </a:r>
            <a:r>
              <a:rPr lang="en-US" sz="2400" b="1" baseline="30000" dirty="0" smtClean="0">
                <a:solidFill>
                  <a:srgbClr val="015291"/>
                </a:solidFill>
                <a:latin typeface="Verdana" panose="020B0604030504040204" pitchFamily="34" charset="0"/>
                <a:ea typeface="Verdana" panose="020B0604030504040204" pitchFamily="34" charset="0"/>
              </a:rPr>
              <a:t>underemployed</a:t>
            </a:r>
            <a:endParaRPr lang="en-US" sz="2400" b="1" baseline="30000" dirty="0">
              <a:solidFill>
                <a:srgbClr val="015291"/>
              </a:solidFill>
              <a:latin typeface="Verdana" panose="020B0604030504040204" pitchFamily="34" charset="0"/>
              <a:ea typeface="Verdana" panose="020B0604030504040204" pitchFamily="34" charset="0"/>
            </a:endParaRPr>
          </a:p>
        </p:txBody>
      </p:sp>
      <p:sp>
        <p:nvSpPr>
          <p:cNvPr id="5" name="TextBox 4"/>
          <p:cNvSpPr txBox="1"/>
          <p:nvPr/>
        </p:nvSpPr>
        <p:spPr>
          <a:xfrm>
            <a:off x="1551709" y="4102291"/>
            <a:ext cx="7259781" cy="379591"/>
          </a:xfrm>
          <a:prstGeom prst="rect">
            <a:avLst/>
          </a:prstGeom>
          <a:noFill/>
        </p:spPr>
        <p:txBody>
          <a:bodyPr wrap="square" rtlCol="0">
            <a:spAutoFit/>
          </a:bodyPr>
          <a:lstStyle/>
          <a:p>
            <a:pPr>
              <a:spcAft>
                <a:spcPts val="600"/>
              </a:spcAft>
              <a:buClr>
                <a:srgbClr val="FCB154"/>
              </a:buClr>
            </a:pPr>
            <a:r>
              <a:rPr lang="en-US" sz="2400" baseline="30000" dirty="0" smtClean="0">
                <a:latin typeface="Verdana" panose="020B0604030504040204" pitchFamily="34" charset="0"/>
                <a:ea typeface="Verdana" panose="020B0604030504040204" pitchFamily="34" charset="0"/>
              </a:rPr>
              <a:t>Only</a:t>
            </a:r>
            <a:r>
              <a:rPr lang="en-US" sz="2800" baseline="30000" dirty="0" smtClean="0">
                <a:latin typeface="Verdana" panose="020B0604030504040204" pitchFamily="34" charset="0"/>
                <a:ea typeface="Verdana" panose="020B0604030504040204" pitchFamily="34" charset="0"/>
              </a:rPr>
              <a:t> </a:t>
            </a:r>
            <a:r>
              <a:rPr lang="en-US" sz="2800" b="1" baseline="30000" dirty="0" smtClean="0">
                <a:solidFill>
                  <a:srgbClr val="F05030"/>
                </a:solidFill>
                <a:latin typeface="Georgia" panose="02040502050405020303" pitchFamily="18" charset="0"/>
                <a:ea typeface="Verdana" panose="020B0604030504040204" pitchFamily="34" charset="0"/>
              </a:rPr>
              <a:t>43</a:t>
            </a:r>
            <a:r>
              <a:rPr lang="en-US" sz="2800" b="1" baseline="30000" dirty="0" smtClean="0">
                <a:solidFill>
                  <a:srgbClr val="F05030"/>
                </a:solidFill>
                <a:latin typeface="Georgia" panose="02040502050405020303" pitchFamily="18" charset="0"/>
                <a:ea typeface="Verdana" panose="020B0604030504040204" pitchFamily="34" charset="0"/>
              </a:rPr>
              <a:t>%</a:t>
            </a:r>
            <a:r>
              <a:rPr lang="en-US" sz="2400" baseline="30000" dirty="0" smtClean="0">
                <a:latin typeface="Verdana" panose="020B0604030504040204" pitchFamily="34" charset="0"/>
                <a:ea typeface="Verdana" panose="020B0604030504040204" pitchFamily="34" charset="0"/>
              </a:rPr>
              <a:t> </a:t>
            </a:r>
            <a:r>
              <a:rPr lang="en-US" sz="2400" baseline="30000" dirty="0" smtClean="0">
                <a:latin typeface="Verdana" panose="020B0604030504040204" pitchFamily="34" charset="0"/>
                <a:ea typeface="Verdana" panose="020B0604030504040204" pitchFamily="34" charset="0"/>
              </a:rPr>
              <a:t>of </a:t>
            </a:r>
            <a:r>
              <a:rPr lang="en-US" sz="2400" b="1" baseline="30000" dirty="0" smtClean="0">
                <a:solidFill>
                  <a:srgbClr val="015291"/>
                </a:solidFill>
                <a:latin typeface="Verdana" panose="020B0604030504040204" pitchFamily="34" charset="0"/>
                <a:ea typeface="Verdana" panose="020B0604030504040204" pitchFamily="34" charset="0"/>
              </a:rPr>
              <a:t>3rd grade students </a:t>
            </a:r>
            <a:r>
              <a:rPr lang="en-US" sz="2400" baseline="30000" dirty="0" smtClean="0">
                <a:latin typeface="Verdana" panose="020B0604030504040204" pitchFamily="34" charset="0"/>
                <a:ea typeface="Verdana" panose="020B0604030504040204" pitchFamily="34" charset="0"/>
              </a:rPr>
              <a:t>read proficiently</a:t>
            </a:r>
            <a:endParaRPr lang="en-US" sz="2400" b="1" baseline="30000" dirty="0">
              <a:solidFill>
                <a:srgbClr val="015291"/>
              </a:solidFill>
              <a:latin typeface="Verdana" panose="020B0604030504040204" pitchFamily="34" charset="0"/>
              <a:ea typeface="Verdana" panose="020B0604030504040204" pitchFamily="34" charset="0"/>
            </a:endParaRPr>
          </a:p>
        </p:txBody>
      </p:sp>
      <p:sp>
        <p:nvSpPr>
          <p:cNvPr id="6" name="TextBox 5"/>
          <p:cNvSpPr txBox="1"/>
          <p:nvPr/>
        </p:nvSpPr>
        <p:spPr>
          <a:xfrm>
            <a:off x="1551708" y="4743767"/>
            <a:ext cx="7259781" cy="461665"/>
          </a:xfrm>
          <a:prstGeom prst="rect">
            <a:avLst/>
          </a:prstGeom>
          <a:noFill/>
        </p:spPr>
        <p:txBody>
          <a:bodyPr wrap="square" rtlCol="0">
            <a:spAutoFit/>
          </a:bodyPr>
          <a:lstStyle/>
          <a:p>
            <a:pPr>
              <a:spcAft>
                <a:spcPts val="600"/>
              </a:spcAft>
              <a:buClr>
                <a:srgbClr val="FCB154"/>
              </a:buClr>
            </a:pPr>
            <a:r>
              <a:rPr lang="en-US" sz="2800" b="1" baseline="30000" dirty="0" smtClean="0">
                <a:solidFill>
                  <a:srgbClr val="F05030"/>
                </a:solidFill>
                <a:latin typeface="Georgia" panose="02040502050405020303" pitchFamily="18" charset="0"/>
                <a:ea typeface="Verdana" panose="020B0604030504040204" pitchFamily="34" charset="0"/>
              </a:rPr>
              <a:t>1 in 5</a:t>
            </a:r>
            <a:r>
              <a:rPr lang="en-US" sz="2400" b="1" dirty="0" smtClean="0">
                <a:solidFill>
                  <a:srgbClr val="F05030"/>
                </a:solidFill>
                <a:latin typeface="Georgia" panose="02040502050405020303" pitchFamily="18" charset="0"/>
                <a:ea typeface="Verdana" panose="020B0604030504040204" pitchFamily="34" charset="0"/>
              </a:rPr>
              <a:t> </a:t>
            </a:r>
            <a:r>
              <a:rPr lang="en-US" sz="2400" baseline="30000" dirty="0" smtClean="0">
                <a:latin typeface="Verdana" panose="020B0604030504040204" pitchFamily="34" charset="0"/>
                <a:ea typeface="Verdana" panose="020B0604030504040204" pitchFamily="34" charset="0"/>
              </a:rPr>
              <a:t>children</a:t>
            </a:r>
            <a:r>
              <a:rPr lang="en-US" sz="2400" b="1" baseline="30000" dirty="0">
                <a:solidFill>
                  <a:srgbClr val="015291"/>
                </a:solidFill>
                <a:latin typeface="Verdana" panose="020B0604030504040204" pitchFamily="34" charset="0"/>
                <a:ea typeface="Verdana" panose="020B0604030504040204" pitchFamily="34" charset="0"/>
              </a:rPr>
              <a:t> </a:t>
            </a:r>
            <a:r>
              <a:rPr lang="en-US" sz="2400" b="1" baseline="30000" dirty="0" smtClean="0">
                <a:solidFill>
                  <a:srgbClr val="015291"/>
                </a:solidFill>
                <a:latin typeface="Verdana" panose="020B0604030504040204" pitchFamily="34" charset="0"/>
                <a:ea typeface="Verdana" panose="020B0604030504040204" pitchFamily="34" charset="0"/>
              </a:rPr>
              <a:t>don’t have enough</a:t>
            </a:r>
            <a:r>
              <a:rPr lang="en-US" sz="2400" baseline="30000" dirty="0" smtClean="0">
                <a:latin typeface="Verdana" panose="020B0604030504040204" pitchFamily="34" charset="0"/>
                <a:ea typeface="Verdana" panose="020B0604030504040204" pitchFamily="34" charset="0"/>
              </a:rPr>
              <a:t> to eat</a:t>
            </a:r>
          </a:p>
        </p:txBody>
      </p:sp>
    </p:spTree>
    <p:extLst>
      <p:ext uri="{BB962C8B-B14F-4D97-AF65-F5344CB8AC3E}">
        <p14:creationId xmlns:p14="http://schemas.microsoft.com/office/powerpoint/2010/main" val="4186540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25236" y="2299856"/>
            <a:ext cx="10363199" cy="379591"/>
          </a:xfrm>
          <a:prstGeom prst="rect">
            <a:avLst/>
          </a:prstGeom>
          <a:noFill/>
        </p:spPr>
        <p:txBody>
          <a:bodyPr wrap="square" rtlCol="0">
            <a:spAutoFit/>
          </a:bodyPr>
          <a:lstStyle/>
          <a:p>
            <a:pPr algn="ctr">
              <a:spcAft>
                <a:spcPts val="600"/>
              </a:spcAft>
              <a:buClr>
                <a:srgbClr val="FCB154"/>
              </a:buClr>
            </a:pPr>
            <a:r>
              <a:rPr lang="en-US" sz="2800" b="1" baseline="30000" dirty="0" smtClean="0">
                <a:solidFill>
                  <a:srgbClr val="F05030"/>
                </a:solidFill>
                <a:latin typeface="Georgia" panose="02040502050405020303" pitchFamily="18" charset="0"/>
                <a:ea typeface="Verdana" panose="020B0604030504040204" pitchFamily="34" charset="0"/>
              </a:rPr>
              <a:t>3,080</a:t>
            </a:r>
            <a:r>
              <a:rPr lang="en-US" sz="2400" baseline="30000" dirty="0" smtClean="0">
                <a:latin typeface="Verdana" panose="020B0604030504040204" pitchFamily="34" charset="0"/>
                <a:ea typeface="Verdana" panose="020B0604030504040204" pitchFamily="34" charset="0"/>
              </a:rPr>
              <a:t> families moved into </a:t>
            </a:r>
            <a:r>
              <a:rPr lang="en-US" sz="2400" b="1" baseline="30000" dirty="0" smtClean="0">
                <a:solidFill>
                  <a:srgbClr val="015291"/>
                </a:solidFill>
                <a:latin typeface="Verdana" panose="020B0604030504040204" pitchFamily="34" charset="0"/>
                <a:ea typeface="Verdana" panose="020B0604030504040204" pitchFamily="34" charset="0"/>
              </a:rPr>
              <a:t>stable housing</a:t>
            </a:r>
            <a:endParaRPr lang="en-US" sz="2400" baseline="30000" dirty="0">
              <a:latin typeface="Verdana" panose="020B0604030504040204" pitchFamily="34" charset="0"/>
              <a:ea typeface="Verdana" panose="020B0604030504040204" pitchFamily="34" charset="0"/>
            </a:endParaRPr>
          </a:p>
        </p:txBody>
      </p:sp>
      <p:sp>
        <p:nvSpPr>
          <p:cNvPr id="4" name="TextBox 3"/>
          <p:cNvSpPr txBox="1"/>
          <p:nvPr/>
        </p:nvSpPr>
        <p:spPr>
          <a:xfrm>
            <a:off x="1025235" y="5638803"/>
            <a:ext cx="10363199" cy="379591"/>
          </a:xfrm>
          <a:prstGeom prst="rect">
            <a:avLst/>
          </a:prstGeom>
          <a:noFill/>
        </p:spPr>
        <p:txBody>
          <a:bodyPr wrap="square" rtlCol="0">
            <a:spAutoFit/>
          </a:bodyPr>
          <a:lstStyle/>
          <a:p>
            <a:pPr algn="ctr">
              <a:spcAft>
                <a:spcPts val="600"/>
              </a:spcAft>
              <a:buClr>
                <a:srgbClr val="FCB154"/>
              </a:buClr>
            </a:pPr>
            <a:r>
              <a:rPr lang="en-US" sz="2800" b="1" baseline="30000" dirty="0" smtClean="0">
                <a:solidFill>
                  <a:srgbClr val="F05030"/>
                </a:solidFill>
                <a:latin typeface="Georgia" panose="02040502050405020303" pitchFamily="18" charset="0"/>
                <a:ea typeface="Verdana" panose="020B0604030504040204" pitchFamily="34" charset="0"/>
              </a:rPr>
              <a:t>975,600</a:t>
            </a:r>
            <a:r>
              <a:rPr lang="en-US" sz="2400" baseline="30000" dirty="0" smtClean="0">
                <a:latin typeface="Verdana" panose="020B0604030504040204" pitchFamily="34" charset="0"/>
                <a:ea typeface="Verdana" panose="020B0604030504040204" pitchFamily="34" charset="0"/>
              </a:rPr>
              <a:t> </a:t>
            </a:r>
            <a:r>
              <a:rPr lang="en-US" sz="2400" b="1" baseline="30000" dirty="0" smtClean="0">
                <a:solidFill>
                  <a:srgbClr val="015291"/>
                </a:solidFill>
                <a:latin typeface="Verdana" panose="020B0604030504040204" pitchFamily="34" charset="0"/>
                <a:ea typeface="Verdana" panose="020B0604030504040204" pitchFamily="34" charset="0"/>
              </a:rPr>
              <a:t>nutritious meals </a:t>
            </a:r>
            <a:r>
              <a:rPr lang="en-US" sz="2400" baseline="30000" dirty="0" smtClean="0">
                <a:latin typeface="Verdana" panose="020B0604030504040204" pitchFamily="34" charset="0"/>
                <a:ea typeface="Verdana" panose="020B0604030504040204" pitchFamily="34" charset="0"/>
              </a:rPr>
              <a:t>delivered to local residents </a:t>
            </a:r>
            <a:endParaRPr lang="en-US" sz="2400" baseline="30000" dirty="0">
              <a:latin typeface="Verdana" panose="020B0604030504040204" pitchFamily="34" charset="0"/>
              <a:ea typeface="Verdana" panose="020B0604030504040204" pitchFamily="34" charset="0"/>
            </a:endParaRPr>
          </a:p>
        </p:txBody>
      </p:sp>
      <p:sp>
        <p:nvSpPr>
          <p:cNvPr id="6" name="TextBox 5"/>
          <p:cNvSpPr txBox="1"/>
          <p:nvPr/>
        </p:nvSpPr>
        <p:spPr>
          <a:xfrm>
            <a:off x="1025235" y="4516584"/>
            <a:ext cx="10363199" cy="379591"/>
          </a:xfrm>
          <a:prstGeom prst="rect">
            <a:avLst/>
          </a:prstGeom>
          <a:noFill/>
        </p:spPr>
        <p:txBody>
          <a:bodyPr wrap="square" rtlCol="0">
            <a:spAutoFit/>
          </a:bodyPr>
          <a:lstStyle/>
          <a:p>
            <a:pPr algn="ctr">
              <a:spcAft>
                <a:spcPts val="600"/>
              </a:spcAft>
              <a:buClr>
                <a:srgbClr val="FCB154"/>
              </a:buClr>
            </a:pPr>
            <a:r>
              <a:rPr lang="en-US" sz="2800" b="1" baseline="30000" dirty="0" smtClean="0">
                <a:solidFill>
                  <a:srgbClr val="F05030"/>
                </a:solidFill>
                <a:latin typeface="Georgia" panose="02040502050405020303" pitchFamily="18" charset="0"/>
                <a:ea typeface="Verdana" panose="020B0604030504040204" pitchFamily="34" charset="0"/>
              </a:rPr>
              <a:t>14,800</a:t>
            </a:r>
            <a:r>
              <a:rPr lang="en-US" sz="2400" baseline="30000" dirty="0" smtClean="0">
                <a:latin typeface="Verdana" panose="020B0604030504040204" pitchFamily="34" charset="0"/>
                <a:ea typeface="Verdana" panose="020B0604030504040204" pitchFamily="34" charset="0"/>
              </a:rPr>
              <a:t> students received </a:t>
            </a:r>
            <a:r>
              <a:rPr lang="en-US" sz="2400" b="1" baseline="30000" dirty="0" smtClean="0">
                <a:solidFill>
                  <a:srgbClr val="015291"/>
                </a:solidFill>
                <a:latin typeface="Verdana" panose="020B0604030504040204" pitchFamily="34" charset="0"/>
                <a:ea typeface="Verdana" panose="020B0604030504040204" pitchFamily="34" charset="0"/>
              </a:rPr>
              <a:t>literacy tutoring and academic assistance</a:t>
            </a:r>
            <a:endParaRPr lang="en-US" sz="2400" baseline="30000" dirty="0">
              <a:latin typeface="Verdana" panose="020B0604030504040204" pitchFamily="34" charset="0"/>
              <a:ea typeface="Verdana" panose="020B0604030504040204" pitchFamily="34" charset="0"/>
            </a:endParaRPr>
          </a:p>
        </p:txBody>
      </p:sp>
      <p:sp>
        <p:nvSpPr>
          <p:cNvPr id="8" name="TextBox 7"/>
          <p:cNvSpPr txBox="1"/>
          <p:nvPr/>
        </p:nvSpPr>
        <p:spPr>
          <a:xfrm>
            <a:off x="1025235" y="3394365"/>
            <a:ext cx="10363199" cy="379591"/>
          </a:xfrm>
          <a:prstGeom prst="rect">
            <a:avLst/>
          </a:prstGeom>
          <a:noFill/>
        </p:spPr>
        <p:txBody>
          <a:bodyPr wrap="square" rtlCol="0">
            <a:spAutoFit/>
          </a:bodyPr>
          <a:lstStyle/>
          <a:p>
            <a:pPr algn="ctr">
              <a:spcAft>
                <a:spcPts val="600"/>
              </a:spcAft>
              <a:buClr>
                <a:srgbClr val="FCB154"/>
              </a:buClr>
            </a:pPr>
            <a:r>
              <a:rPr lang="en-US" sz="2800" b="1" baseline="30000" dirty="0" smtClean="0">
                <a:solidFill>
                  <a:srgbClr val="F05030"/>
                </a:solidFill>
                <a:latin typeface="Georgia" panose="02040502050405020303" pitchFamily="18" charset="0"/>
                <a:ea typeface="Verdana" panose="020B0604030504040204" pitchFamily="34" charset="0"/>
              </a:rPr>
              <a:t>14,200</a:t>
            </a:r>
            <a:r>
              <a:rPr lang="en-US" sz="2400" baseline="30000" dirty="0" smtClean="0">
                <a:latin typeface="Verdana" panose="020B0604030504040204" pitchFamily="34" charset="0"/>
                <a:ea typeface="Verdana" panose="020B0604030504040204" pitchFamily="34" charset="0"/>
              </a:rPr>
              <a:t> individuals </a:t>
            </a:r>
            <a:r>
              <a:rPr lang="en-US" sz="2400" b="1" baseline="30000" dirty="0" smtClean="0">
                <a:solidFill>
                  <a:srgbClr val="015291"/>
                </a:solidFill>
                <a:latin typeface="Verdana" panose="020B0604030504040204" pitchFamily="34" charset="0"/>
                <a:ea typeface="Verdana" panose="020B0604030504040204" pitchFamily="34" charset="0"/>
              </a:rPr>
              <a:t>obtained employment </a:t>
            </a:r>
            <a:r>
              <a:rPr lang="en-US" sz="2400" baseline="30000" dirty="0" smtClean="0">
                <a:latin typeface="Verdana" panose="020B0604030504040204" pitchFamily="34" charset="0"/>
                <a:ea typeface="Verdana" panose="020B0604030504040204" pitchFamily="34" charset="0"/>
              </a:rPr>
              <a:t>or </a:t>
            </a:r>
            <a:r>
              <a:rPr lang="en-US" sz="2400" b="1" baseline="30000" dirty="0" smtClean="0">
                <a:solidFill>
                  <a:srgbClr val="015291"/>
                </a:solidFill>
                <a:latin typeface="Verdana" panose="020B0604030504040204" pitchFamily="34" charset="0"/>
                <a:ea typeface="Verdana" panose="020B0604030504040204" pitchFamily="34" charset="0"/>
              </a:rPr>
              <a:t>increased their income</a:t>
            </a:r>
            <a:endParaRPr lang="en-US" sz="2400" b="1" baseline="30000" dirty="0">
              <a:solidFill>
                <a:srgbClr val="01529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74492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1164" y="1731818"/>
            <a:ext cx="7259781" cy="3898503"/>
          </a:xfrm>
          <a:prstGeom prst="rect">
            <a:avLst/>
          </a:prstGeom>
          <a:noFill/>
        </p:spPr>
        <p:txBody>
          <a:bodyPr wrap="square" rtlCol="0">
            <a:spAutoFit/>
          </a:bodyPr>
          <a:lstStyle/>
          <a:p>
            <a:pPr>
              <a:spcAft>
                <a:spcPts val="1200"/>
              </a:spcAft>
            </a:pPr>
            <a:r>
              <a:rPr lang="en-US" sz="3200" b="1" baseline="30000" dirty="0">
                <a:solidFill>
                  <a:srgbClr val="F05030"/>
                </a:solidFill>
                <a:latin typeface="Verdana" panose="020B0604030504040204" pitchFamily="34" charset="0"/>
                <a:ea typeface="Verdana" panose="020B0604030504040204" pitchFamily="34" charset="0"/>
              </a:rPr>
              <a:t>With your continued support we </a:t>
            </a:r>
            <a:r>
              <a:rPr lang="en-US" sz="3200" b="1" baseline="30000" dirty="0" smtClean="0">
                <a:solidFill>
                  <a:srgbClr val="F05030"/>
                </a:solidFill>
                <a:latin typeface="Verdana" panose="020B0604030504040204" pitchFamily="34" charset="0"/>
                <a:ea typeface="Verdana" panose="020B0604030504040204" pitchFamily="34" charset="0"/>
              </a:rPr>
              <a:t>will:</a:t>
            </a: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Feed</a:t>
            </a:r>
            <a:r>
              <a:rPr lang="en-US" sz="2400" baseline="30000" dirty="0" smtClean="0">
                <a:latin typeface="Verdana" panose="020B0604030504040204" pitchFamily="34" charset="0"/>
                <a:ea typeface="Verdana" panose="020B0604030504040204" pitchFamily="34" charset="0"/>
              </a:rPr>
              <a:t> </a:t>
            </a:r>
            <a:r>
              <a:rPr lang="en-US" sz="2400" baseline="30000" dirty="0">
                <a:latin typeface="Verdana" panose="020B0604030504040204" pitchFamily="34" charset="0"/>
                <a:ea typeface="Verdana" panose="020B0604030504040204" pitchFamily="34" charset="0"/>
              </a:rPr>
              <a:t>those </a:t>
            </a:r>
            <a:r>
              <a:rPr lang="en-US" sz="2400" baseline="30000" dirty="0" smtClean="0">
                <a:latin typeface="Verdana" panose="020B0604030504040204" pitchFamily="34" charset="0"/>
                <a:ea typeface="Verdana" panose="020B0604030504040204" pitchFamily="34" charset="0"/>
              </a:rPr>
              <a:t>facing food insecurity</a:t>
            </a:r>
            <a:endParaRPr lang="en-US" sz="2400" baseline="30000" dirty="0">
              <a:latin typeface="Verdana" panose="020B0604030504040204" pitchFamily="34" charset="0"/>
              <a:ea typeface="Verdana" panose="020B0604030504040204" pitchFamily="34" charset="0"/>
            </a:endParaRP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House</a:t>
            </a:r>
            <a:r>
              <a:rPr lang="en-US" sz="2400" baseline="30000" dirty="0" smtClean="0">
                <a:latin typeface="Verdana" panose="020B0604030504040204" pitchFamily="34" charset="0"/>
                <a:ea typeface="Verdana" panose="020B0604030504040204" pitchFamily="34" charset="0"/>
              </a:rPr>
              <a:t> </a:t>
            </a:r>
            <a:r>
              <a:rPr lang="en-US" sz="2400" baseline="30000" dirty="0">
                <a:latin typeface="Verdana" panose="020B0604030504040204" pitchFamily="34" charset="0"/>
                <a:ea typeface="Verdana" panose="020B0604030504040204" pitchFamily="34" charset="0"/>
              </a:rPr>
              <a:t>those </a:t>
            </a:r>
            <a:r>
              <a:rPr lang="en-US" sz="2400" baseline="30000" dirty="0" smtClean="0">
                <a:latin typeface="Verdana" panose="020B0604030504040204" pitchFamily="34" charset="0"/>
                <a:ea typeface="Verdana" panose="020B0604030504040204" pitchFamily="34" charset="0"/>
              </a:rPr>
              <a:t>experiencing homelessness</a:t>
            </a:r>
            <a:endParaRPr lang="en-US" sz="2400" baseline="30000" dirty="0">
              <a:latin typeface="Verdana" panose="020B0604030504040204" pitchFamily="34" charset="0"/>
              <a:ea typeface="Verdana" panose="020B0604030504040204" pitchFamily="34" charset="0"/>
            </a:endParaRP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Help</a:t>
            </a:r>
            <a:r>
              <a:rPr lang="en-US" sz="2400" baseline="30000" dirty="0" smtClean="0">
                <a:latin typeface="Verdana" panose="020B0604030504040204" pitchFamily="34" charset="0"/>
                <a:ea typeface="Verdana" panose="020B0604030504040204" pitchFamily="34" charset="0"/>
              </a:rPr>
              <a:t> students </a:t>
            </a:r>
            <a:r>
              <a:rPr lang="en-US" sz="2400" baseline="30000" dirty="0">
                <a:latin typeface="Verdana" panose="020B0604030504040204" pitchFamily="34" charset="0"/>
                <a:ea typeface="Verdana" panose="020B0604030504040204" pitchFamily="34" charset="0"/>
              </a:rPr>
              <a:t>stay in </a:t>
            </a:r>
            <a:r>
              <a:rPr lang="en-US" sz="2400" baseline="30000" dirty="0" smtClean="0">
                <a:latin typeface="Verdana" panose="020B0604030504040204" pitchFamily="34" charset="0"/>
                <a:ea typeface="Verdana" panose="020B0604030504040204" pitchFamily="34" charset="0"/>
              </a:rPr>
              <a:t>school</a:t>
            </a: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Link</a:t>
            </a:r>
            <a:r>
              <a:rPr lang="en-US" sz="2400" baseline="30000" dirty="0" smtClean="0">
                <a:latin typeface="Verdana" panose="020B0604030504040204" pitchFamily="34" charset="0"/>
                <a:ea typeface="Verdana" panose="020B0604030504040204" pitchFamily="34" charset="0"/>
              </a:rPr>
              <a:t> individuals to mental health services </a:t>
            </a: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Prepare</a:t>
            </a:r>
            <a:r>
              <a:rPr lang="en-US" sz="2400" baseline="30000" dirty="0" smtClean="0">
                <a:latin typeface="Verdana" panose="020B0604030504040204" pitchFamily="34" charset="0"/>
                <a:ea typeface="Verdana" panose="020B0604030504040204" pitchFamily="34" charset="0"/>
              </a:rPr>
              <a:t> youth for success in school, work and life</a:t>
            </a: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Support</a:t>
            </a:r>
            <a:r>
              <a:rPr lang="en-US" sz="2400" baseline="30000" dirty="0" smtClean="0">
                <a:latin typeface="Verdana" panose="020B0604030504040204" pitchFamily="34" charset="0"/>
                <a:ea typeface="Verdana" panose="020B0604030504040204" pitchFamily="34" charset="0"/>
              </a:rPr>
              <a:t> emergency </a:t>
            </a:r>
            <a:r>
              <a:rPr lang="en-US" sz="2400" baseline="30000" dirty="0">
                <a:latin typeface="Verdana" panose="020B0604030504040204" pitchFamily="34" charset="0"/>
                <a:ea typeface="Verdana" panose="020B0604030504040204" pitchFamily="34" charset="0"/>
              </a:rPr>
              <a:t>shelters and homelessness </a:t>
            </a:r>
            <a:r>
              <a:rPr lang="en-US" sz="2400" baseline="30000" dirty="0" smtClean="0">
                <a:latin typeface="Verdana" panose="020B0604030504040204" pitchFamily="34" charset="0"/>
                <a:ea typeface="Verdana" panose="020B0604030504040204" pitchFamily="34" charset="0"/>
              </a:rPr>
              <a:t>prevention</a:t>
            </a: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Provide</a:t>
            </a:r>
            <a:r>
              <a:rPr lang="en-US" sz="2400" baseline="30000" dirty="0" smtClean="0">
                <a:latin typeface="Verdana" panose="020B0604030504040204" pitchFamily="34" charset="0"/>
                <a:ea typeface="Verdana" panose="020B0604030504040204" pitchFamily="34" charset="0"/>
              </a:rPr>
              <a:t> </a:t>
            </a:r>
            <a:r>
              <a:rPr lang="en-US" sz="2400" baseline="30000" dirty="0">
                <a:latin typeface="Verdana" panose="020B0604030504040204" pitchFamily="34" charset="0"/>
                <a:ea typeface="Verdana" panose="020B0604030504040204" pitchFamily="34" charset="0"/>
              </a:rPr>
              <a:t>needed resources to individuals seeking better job </a:t>
            </a:r>
            <a:r>
              <a:rPr lang="en-US" sz="2400" baseline="30000" dirty="0" smtClean="0">
                <a:latin typeface="Verdana" panose="020B0604030504040204" pitchFamily="34" charset="0"/>
                <a:ea typeface="Verdana" panose="020B0604030504040204" pitchFamily="34" charset="0"/>
              </a:rPr>
              <a:t>opportunities</a:t>
            </a:r>
          </a:p>
          <a:p>
            <a:pPr marL="342900" indent="-342900">
              <a:spcAft>
                <a:spcPts val="600"/>
              </a:spcAft>
              <a:buClr>
                <a:srgbClr val="FCB154"/>
              </a:buClr>
              <a:buFont typeface="Wingdings" panose="05000000000000000000" pitchFamily="2" charset="2"/>
              <a:buChar char="ü"/>
            </a:pPr>
            <a:r>
              <a:rPr lang="en-US" sz="2400" b="1" baseline="30000" dirty="0" smtClean="0">
                <a:solidFill>
                  <a:srgbClr val="015291"/>
                </a:solidFill>
                <a:latin typeface="Verdana" panose="020B0604030504040204" pitchFamily="34" charset="0"/>
                <a:ea typeface="Verdana" panose="020B0604030504040204" pitchFamily="34" charset="0"/>
              </a:rPr>
              <a:t>Connect</a:t>
            </a:r>
            <a:r>
              <a:rPr lang="en-US" sz="2400" baseline="30000" dirty="0" smtClean="0">
                <a:latin typeface="Verdana" panose="020B0604030504040204" pitchFamily="34" charset="0"/>
                <a:ea typeface="Verdana" panose="020B0604030504040204" pitchFamily="34" charset="0"/>
              </a:rPr>
              <a:t> those in financial distress with resources to pay bills and stay in their homes</a:t>
            </a:r>
            <a:endParaRPr lang="en-US" sz="2400" baseline="30000" dirty="0">
              <a:latin typeface="Verdana" panose="020B0604030504040204" pitchFamily="34" charset="0"/>
              <a:ea typeface="Verdana" panose="020B0604030504040204" pitchFamily="34" charset="0"/>
            </a:endParaRPr>
          </a:p>
          <a:p>
            <a:pPr marL="342900" indent="-342900">
              <a:buClr>
                <a:srgbClr val="FCB154"/>
              </a:buClr>
              <a:buFont typeface="Wingdings" panose="05000000000000000000" pitchFamily="2" charset="2"/>
              <a:buChar char="ü"/>
            </a:pPr>
            <a:r>
              <a:rPr lang="en-US" sz="2400" baseline="30000" dirty="0" smtClean="0">
                <a:latin typeface="Verdana" panose="020B0604030504040204" pitchFamily="34" charset="0"/>
                <a:ea typeface="Verdana" panose="020B0604030504040204" pitchFamily="34" charset="0"/>
              </a:rPr>
              <a:t>And so much more!</a:t>
            </a:r>
          </a:p>
        </p:txBody>
      </p:sp>
    </p:spTree>
    <p:extLst>
      <p:ext uri="{BB962C8B-B14F-4D97-AF65-F5344CB8AC3E}">
        <p14:creationId xmlns:p14="http://schemas.microsoft.com/office/powerpoint/2010/main" val="2345604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58981" y="1662544"/>
            <a:ext cx="9587345" cy="1569660"/>
          </a:xfrm>
          <a:prstGeom prst="rect">
            <a:avLst/>
          </a:prstGeom>
          <a:noFill/>
        </p:spPr>
        <p:txBody>
          <a:bodyPr wrap="square" rtlCol="0">
            <a:spAutoFit/>
          </a:bodyPr>
          <a:lstStyle/>
          <a:p>
            <a:pPr>
              <a:lnSpc>
                <a:spcPct val="150000"/>
              </a:lnSpc>
            </a:pPr>
            <a:r>
              <a:rPr lang="en-US" sz="1600" dirty="0" smtClean="0">
                <a:solidFill>
                  <a:schemeClr val="bg1"/>
                </a:solidFill>
                <a:latin typeface="Verdana" panose="020B0604030504040204" pitchFamily="34" charset="0"/>
                <a:ea typeface="Verdana" panose="020B0604030504040204" pitchFamily="34" charset="0"/>
                <a:cs typeface="Arial Narrow" panose="020B0604020202020204" pitchFamily="34" charset="0"/>
              </a:rPr>
              <a:t>Don’t hesitate to reach out! We’re here to help. </a:t>
            </a:r>
          </a:p>
          <a:p>
            <a:pPr>
              <a:lnSpc>
                <a:spcPct val="150000"/>
              </a:lnSpc>
            </a:pPr>
            <a:endParaRPr lang="en-US" sz="1600" dirty="0" smtClean="0">
              <a:solidFill>
                <a:schemeClr val="bg1"/>
              </a:solidFill>
              <a:latin typeface="Verdana" panose="020B0604030504040204" pitchFamily="34" charset="0"/>
              <a:ea typeface="Verdana" panose="020B0604030504040204" pitchFamily="34" charset="0"/>
              <a:cs typeface="Arial Narrow" panose="020B0604020202020204" pitchFamily="34" charset="0"/>
            </a:endParaRPr>
          </a:p>
          <a:p>
            <a:pPr>
              <a:lnSpc>
                <a:spcPct val="150000"/>
              </a:lnSpc>
            </a:pPr>
            <a:r>
              <a:rPr lang="en-US" sz="1600" b="1" dirty="0" smtClean="0">
                <a:solidFill>
                  <a:schemeClr val="bg1"/>
                </a:solidFill>
                <a:latin typeface="Verdana" panose="020B0604030504040204" pitchFamily="34" charset="0"/>
                <a:ea typeface="Verdana" panose="020B0604030504040204" pitchFamily="34" charset="0"/>
                <a:cs typeface="Arial Narrow" panose="020B0604020202020204" pitchFamily="34" charset="0"/>
              </a:rPr>
              <a:t>VALLEY OF THE SUN UNITED WAY</a:t>
            </a:r>
          </a:p>
          <a:p>
            <a:pPr>
              <a:lnSpc>
                <a:spcPct val="150000"/>
              </a:lnSpc>
            </a:pPr>
            <a:r>
              <a:rPr lang="en-US" sz="1600" dirty="0" smtClean="0">
                <a:solidFill>
                  <a:schemeClr val="bg1"/>
                </a:solidFill>
                <a:latin typeface="Verdana" panose="020B0604030504040204" pitchFamily="34" charset="0"/>
                <a:ea typeface="Verdana" panose="020B0604030504040204" pitchFamily="34" charset="0"/>
                <a:cs typeface="Arial Narrow" panose="020B0604020202020204" pitchFamily="34" charset="0"/>
              </a:rPr>
              <a:t>information@vsuw.org</a:t>
            </a:r>
            <a:endParaRPr lang="en-US" sz="1600" dirty="0">
              <a:solidFill>
                <a:schemeClr val="bg1"/>
              </a:solidFill>
              <a:latin typeface="Verdana" panose="020B0604030504040204" pitchFamily="34" charset="0"/>
              <a:ea typeface="Verdana" panose="020B0604030504040204" pitchFamily="34" charset="0"/>
              <a:cs typeface="Arial Narrow" panose="020B0604020202020204" pitchFamily="34" charset="0"/>
            </a:endParaRPr>
          </a:p>
        </p:txBody>
      </p:sp>
      <p:sp>
        <p:nvSpPr>
          <p:cNvPr id="3" name="TextBox 2"/>
          <p:cNvSpPr txBox="1"/>
          <p:nvPr/>
        </p:nvSpPr>
        <p:spPr>
          <a:xfrm>
            <a:off x="0" y="5209307"/>
            <a:ext cx="12192000" cy="411908"/>
          </a:xfrm>
          <a:prstGeom prst="rect">
            <a:avLst/>
          </a:prstGeom>
          <a:noFill/>
        </p:spPr>
        <p:txBody>
          <a:bodyPr wrap="square" rtlCol="0">
            <a:spAutoFit/>
          </a:bodyPr>
          <a:lstStyle/>
          <a:p>
            <a:pPr algn="ctr">
              <a:lnSpc>
                <a:spcPct val="150000"/>
              </a:lnSpc>
            </a:pPr>
            <a:r>
              <a:rPr lang="en-US" sz="1600" dirty="0" smtClean="0">
                <a:latin typeface="Verdana" panose="020B0604030504040204" pitchFamily="34" charset="0"/>
                <a:ea typeface="Verdana" panose="020B0604030504040204" pitchFamily="34" charset="0"/>
                <a:cs typeface="Arial Narrow" panose="020B0604020202020204" pitchFamily="34" charset="0"/>
              </a:rPr>
              <a:t>Discover ways you can </a:t>
            </a:r>
            <a:r>
              <a:rPr lang="en-US" sz="1600" b="1" dirty="0" smtClean="0">
                <a:latin typeface="Verdana" panose="020B0604030504040204" pitchFamily="34" charset="0"/>
                <a:ea typeface="Verdana" panose="020B0604030504040204" pitchFamily="34" charset="0"/>
                <a:cs typeface="Arial Narrow" panose="020B0604020202020204" pitchFamily="34" charset="0"/>
              </a:rPr>
              <a:t>give</a:t>
            </a:r>
            <a:r>
              <a:rPr lang="en-US" sz="1600" dirty="0" smtClean="0">
                <a:latin typeface="Verdana" panose="020B0604030504040204" pitchFamily="34" charset="0"/>
                <a:ea typeface="Verdana" panose="020B0604030504040204" pitchFamily="34" charset="0"/>
                <a:cs typeface="Arial Narrow" panose="020B0604020202020204" pitchFamily="34" charset="0"/>
              </a:rPr>
              <a:t>, </a:t>
            </a:r>
            <a:r>
              <a:rPr lang="en-US" sz="1600" b="1" dirty="0" smtClean="0">
                <a:latin typeface="Verdana" panose="020B0604030504040204" pitchFamily="34" charset="0"/>
                <a:ea typeface="Verdana" panose="020B0604030504040204" pitchFamily="34" charset="0"/>
                <a:cs typeface="Arial Narrow" panose="020B0604020202020204" pitchFamily="34" charset="0"/>
              </a:rPr>
              <a:t>volunteer</a:t>
            </a:r>
            <a:r>
              <a:rPr lang="en-US" sz="1600" dirty="0" smtClean="0">
                <a:latin typeface="Verdana" panose="020B0604030504040204" pitchFamily="34" charset="0"/>
                <a:ea typeface="Verdana" panose="020B0604030504040204" pitchFamily="34" charset="0"/>
                <a:cs typeface="Arial Narrow" panose="020B0604020202020204" pitchFamily="34" charset="0"/>
              </a:rPr>
              <a:t> and </a:t>
            </a:r>
            <a:r>
              <a:rPr lang="en-US" sz="1600" b="1" dirty="0" smtClean="0">
                <a:latin typeface="Verdana" panose="020B0604030504040204" pitchFamily="34" charset="0"/>
                <a:ea typeface="Verdana" panose="020B0604030504040204" pitchFamily="34" charset="0"/>
                <a:cs typeface="Arial Narrow" panose="020B0604020202020204" pitchFamily="34" charset="0"/>
              </a:rPr>
              <a:t>get involved </a:t>
            </a:r>
            <a:r>
              <a:rPr lang="en-US" sz="1600" dirty="0" smtClean="0">
                <a:latin typeface="Verdana" panose="020B0604030504040204" pitchFamily="34" charset="0"/>
                <a:ea typeface="Verdana" panose="020B0604030504040204" pitchFamily="34" charset="0"/>
                <a:cs typeface="Arial Narrow" panose="020B0604020202020204" pitchFamily="34" charset="0"/>
              </a:rPr>
              <a:t>at vsuw.org</a:t>
            </a:r>
          </a:p>
        </p:txBody>
      </p:sp>
      <p:sp>
        <p:nvSpPr>
          <p:cNvPr id="4" name="TextBox 3"/>
          <p:cNvSpPr txBox="1"/>
          <p:nvPr/>
        </p:nvSpPr>
        <p:spPr>
          <a:xfrm>
            <a:off x="-858981" y="5971307"/>
            <a:ext cx="12192000" cy="411908"/>
          </a:xfrm>
          <a:prstGeom prst="rect">
            <a:avLst/>
          </a:prstGeom>
          <a:noFill/>
        </p:spPr>
        <p:txBody>
          <a:bodyPr wrap="square" rtlCol="0">
            <a:spAutoFit/>
          </a:bodyPr>
          <a:lstStyle/>
          <a:p>
            <a:pPr algn="ctr">
              <a:lnSpc>
                <a:spcPct val="150000"/>
              </a:lnSpc>
            </a:pPr>
            <a:r>
              <a:rPr lang="en-US" sz="1600" dirty="0" smtClean="0">
                <a:latin typeface="Verdana" panose="020B0604030504040204" pitchFamily="34" charset="0"/>
                <a:ea typeface="Verdana" panose="020B0604030504040204" pitchFamily="34" charset="0"/>
                <a:cs typeface="Arial Narrow" panose="020B0604020202020204" pitchFamily="34" charset="0"/>
              </a:rPr>
              <a:t>@</a:t>
            </a:r>
            <a:r>
              <a:rPr lang="en-US" sz="1600" dirty="0" err="1" smtClean="0">
                <a:latin typeface="Verdana" panose="020B0604030504040204" pitchFamily="34" charset="0"/>
                <a:ea typeface="Verdana" panose="020B0604030504040204" pitchFamily="34" charset="0"/>
                <a:cs typeface="Arial Narrow" panose="020B0604020202020204" pitchFamily="34" charset="0"/>
              </a:rPr>
              <a:t>myvsuw</a:t>
            </a:r>
            <a:endParaRPr lang="en-US" sz="1600" dirty="0" smtClean="0">
              <a:latin typeface="Verdana" panose="020B0604030504040204" pitchFamily="34" charset="0"/>
              <a:ea typeface="Verdana" panose="020B0604030504040204" pitchFamily="34" charset="0"/>
              <a:cs typeface="Arial Narrow" panose="020B0604020202020204" pitchFamily="34" charset="0"/>
            </a:endParaRPr>
          </a:p>
        </p:txBody>
      </p:sp>
    </p:spTree>
    <p:extLst>
      <p:ext uri="{BB962C8B-B14F-4D97-AF65-F5344CB8AC3E}">
        <p14:creationId xmlns:p14="http://schemas.microsoft.com/office/powerpoint/2010/main" val="2485844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D10D0AB112EE45AF9F7E1D3A4D7185" ma:contentTypeVersion="1" ma:contentTypeDescription="Create a new document." ma:contentTypeScope="" ma:versionID="dce68fd5c8f870d419811bfb1f82bdab">
  <xsd:schema xmlns:xsd="http://www.w3.org/2001/XMLSchema" xmlns:xs="http://www.w3.org/2001/XMLSchema" xmlns:p="http://schemas.microsoft.com/office/2006/metadata/properties" xmlns:ns2="6c9e9c1e-f59d-4b59-aa42-8310bd5c8ee6" targetNamespace="http://schemas.microsoft.com/office/2006/metadata/properties" ma:root="true" ma:fieldsID="b4ca62ffe0c1f8efbbba71bfd2f21ccd" ns2:_="">
    <xsd:import namespace="6c9e9c1e-f59d-4b59-aa42-8310bd5c8ee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e9c1e-f59d-4b59-aa42-8310bd5c8ee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D6BBEE-D0D0-426B-BE8D-708905E2144D}">
  <ds:schemaRefs>
    <ds:schemaRef ds:uri="http://www.w3.org/XML/1998/namespace"/>
    <ds:schemaRef ds:uri="http://schemas.microsoft.com/office/2006/documentManagement/types"/>
    <ds:schemaRef ds:uri="http://purl.org/dc/dcmitype/"/>
    <ds:schemaRef ds:uri="6c9e9c1e-f59d-4b59-aa42-8310bd5c8ee6"/>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1743893-921F-42EB-9A6D-55159E4019FF}">
  <ds:schemaRefs>
    <ds:schemaRef ds:uri="http://schemas.microsoft.com/sharepoint/v3/contenttype/forms"/>
  </ds:schemaRefs>
</ds:datastoreItem>
</file>

<file path=customXml/itemProps3.xml><?xml version="1.0" encoding="utf-8"?>
<ds:datastoreItem xmlns:ds="http://schemas.openxmlformats.org/officeDocument/2006/customXml" ds:itemID="{0BB3AE98-0F3C-4B8E-B015-32E7D9D9F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e9c1e-f59d-4b59-aa42-8310bd5c8e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TotalTime>
  <Words>248</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Calibri</vt:lpstr>
      <vt:lpstr>Calibri Light</vt:lpstr>
      <vt:lpstr>Georgia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De La Torre</dc:creator>
  <cp:lastModifiedBy>Bailey De La Torre</cp:lastModifiedBy>
  <cp:revision>16</cp:revision>
  <dcterms:created xsi:type="dcterms:W3CDTF">2023-08-18T22:51:23Z</dcterms:created>
  <dcterms:modified xsi:type="dcterms:W3CDTF">2023-09-29T17:38:41Z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0x010100BCD10D0AB112EE45AF9F7E1D3A4D7185</vt:lpwstr>
  </property>
</Properties>
</file>